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1"/>
  </p:notesMasterIdLst>
  <p:sldIdLst>
    <p:sldId id="256" r:id="rId2"/>
    <p:sldId id="277" r:id="rId3"/>
    <p:sldId id="271" r:id="rId4"/>
    <p:sldId id="279" r:id="rId5"/>
    <p:sldId id="282" r:id="rId6"/>
    <p:sldId id="284" r:id="rId7"/>
    <p:sldId id="285" r:id="rId8"/>
    <p:sldId id="286" r:id="rId9"/>
    <p:sldId id="287" r:id="rId10"/>
    <p:sldId id="293" r:id="rId11"/>
    <p:sldId id="288" r:id="rId12"/>
    <p:sldId id="306" r:id="rId13"/>
    <p:sldId id="307" r:id="rId14"/>
    <p:sldId id="308" r:id="rId15"/>
    <p:sldId id="309" r:id="rId16"/>
    <p:sldId id="294" r:id="rId17"/>
    <p:sldId id="290" r:id="rId18"/>
    <p:sldId id="310" r:id="rId19"/>
    <p:sldId id="311" r:id="rId20"/>
    <p:sldId id="295" r:id="rId21"/>
    <p:sldId id="292" r:id="rId22"/>
    <p:sldId id="296" r:id="rId23"/>
    <p:sldId id="312" r:id="rId24"/>
    <p:sldId id="314" r:id="rId25"/>
    <p:sldId id="313" r:id="rId26"/>
    <p:sldId id="315" r:id="rId27"/>
    <p:sldId id="301" r:id="rId28"/>
    <p:sldId id="297" r:id="rId29"/>
    <p:sldId id="319" r:id="rId30"/>
    <p:sldId id="316" r:id="rId31"/>
    <p:sldId id="302" r:id="rId32"/>
    <p:sldId id="299" r:id="rId33"/>
    <p:sldId id="305" r:id="rId34"/>
    <p:sldId id="303" r:id="rId35"/>
    <p:sldId id="304" r:id="rId36"/>
    <p:sldId id="300" r:id="rId37"/>
    <p:sldId id="280" r:id="rId38"/>
    <p:sldId id="281" r:id="rId39"/>
    <p:sldId id="283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118"/>
    <p:restoredTop sz="86485"/>
  </p:normalViewPr>
  <p:slideViewPr>
    <p:cSldViewPr snapToGrid="0" snapToObjects="1">
      <p:cViewPr varScale="1">
        <p:scale>
          <a:sx n="81" d="100"/>
          <a:sy n="81" d="100"/>
        </p:scale>
        <p:origin x="208" y="8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7BE31A-CF47-1542-834B-3F84EFC65F53}" type="datetimeFigureOut">
              <a:rPr lang="en-US" smtClean="0"/>
              <a:t>11/28/18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E3B634-187A-714A-9D7D-FC23E693A2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7033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chapter presents a range of statistics and algorithms that can be used to compare two spatial data sets. These are important for modelling because, at some point, it will be necessary to compare a model outcome to some real-world data in order to assess the reliability of the model. This chapter examines the statistics themselves, before Chapter 10 elaborates on how to evaluate the success of a model more broadly, part of which includes making use of the methods discussed here.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E3B634-187A-714A-9D7D-FC23E693A20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1003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● </a:t>
            </a:r>
            <a:r>
              <a:rPr lang="en-GB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Global statistics 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(Section 9.3) – statistics that calculate the </a:t>
            </a:r>
            <a:r>
              <a:rPr lang="en-GB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overall 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difference </a:t>
            </a:r>
            <a:endParaRPr lang="en-GB" dirty="0"/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between two data sets (e.g. the total error); </a:t>
            </a:r>
            <a:endParaRPr lang="en-GB" dirty="0"/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●  </a:t>
            </a:r>
            <a:r>
              <a:rPr lang="en-GB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Visual comparisons 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(Section 9.4) – methods that provide visual outputs and allow spatial data sets to be compared visually; </a:t>
            </a:r>
            <a:endParaRPr lang="en-GB" dirty="0">
              <a:effectLst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●  </a:t>
            </a:r>
            <a:r>
              <a:rPr lang="en-GB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Description of point data 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(Section 9.5) – statistics that describe the properties of point data, such as the degree of clustering; </a:t>
            </a:r>
            <a:endParaRPr lang="en-GB" dirty="0">
              <a:effectLst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●  </a:t>
            </a:r>
            <a:r>
              <a:rPr lang="en-GB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Local indicators of spatial association 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(Section 9.6) – statistics that calculate the difference between two data sets at a local spatial level. </a:t>
            </a:r>
            <a:endParaRPr lang="en-GB" dirty="0">
              <a:effectLst/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E3B634-187A-714A-9D7D-FC23E693A20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7351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E3B634-187A-714A-9D7D-FC23E693A20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3942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F7A16-E78A-BE4A-AC43-8512E7D93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1F38C8-365B-CA4F-B19D-567E737B1A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A28210-3A32-5F42-B6C1-4EC7285777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26AB7-C146-8643-AC32-1D896C71A7F3}" type="datetimeFigureOut">
              <a:rPr lang="en-US" smtClean="0"/>
              <a:t>11/28/18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6277F9-D1A2-9843-B607-FCC14A031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280A87-2C80-A64B-87FB-EF30B3D84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D58D8-E8DF-BD44-A759-57D7987C3B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5511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6B44AF-4076-ED4B-B391-C5A3489C0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C2274F-54BF-764B-B515-33F41ADD7A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23412C-0D19-274E-9402-8A7B85561B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26AB7-C146-8643-AC32-1D896C71A7F3}" type="datetimeFigureOut">
              <a:rPr lang="en-US" smtClean="0"/>
              <a:t>11/28/18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034415-ED19-A445-BD68-A64A25C07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E3F4D4-B881-F34A-81D6-2E0313F65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D58D8-E8DF-BD44-A759-57D7987C3B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08069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D434B5-95B9-8F45-9704-269CFCDE3CF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E99913-B6B0-7C48-9E46-20EC11E0D7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CE55D2-ADC8-E348-B484-18FD79F5F1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26AB7-C146-8643-AC32-1D896C71A7F3}" type="datetimeFigureOut">
              <a:rPr lang="en-US" smtClean="0"/>
              <a:t>11/28/18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47F7AC-E50A-D649-85D6-DB77ADB233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B89C60-9BE1-C544-82FC-951DBED57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D58D8-E8DF-BD44-A759-57D7987C3B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4260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A72FB-6E84-2F49-8A51-0972418C72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9F1C8D-6F5A-7D47-9201-3E7B6F5451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4AB3CC-E7E0-6340-B3A4-F00DB09C83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26AB7-C146-8643-AC32-1D896C71A7F3}" type="datetimeFigureOut">
              <a:rPr lang="en-US" smtClean="0"/>
              <a:t>11/28/18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837D03-AC59-D14F-9507-84D8469084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139326-81CE-0942-A45E-A9A8005451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D58D8-E8DF-BD44-A759-57D7987C3B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5942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88158-F8C2-434F-AD68-D86B3031D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CBB0E7-5DE5-0D42-9359-2B7E8DAA3C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10A837-B060-AA46-AA08-6F233B1197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26AB7-C146-8643-AC32-1D896C71A7F3}" type="datetimeFigureOut">
              <a:rPr lang="en-US" smtClean="0"/>
              <a:t>11/28/18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FEE10B-C123-1B45-B864-6B8D5BE99A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CCC4B6-2F8B-CA45-99D7-D48C1C9972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D58D8-E8DF-BD44-A759-57D7987C3B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2229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B8530F-2ABB-F741-86CD-02B983C49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7B270D-31DF-824D-AAC7-1A8C490EB9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A55378-871B-074A-9340-5A273CC147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61FB1B-E7C3-3547-A1B6-22B90A24B5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26AB7-C146-8643-AC32-1D896C71A7F3}" type="datetimeFigureOut">
              <a:rPr lang="en-US" smtClean="0"/>
              <a:t>11/28/18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3ECCE9-7B6F-4948-8417-3E618E8577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8C9493-26BA-D644-84CB-6514BD1933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D58D8-E8DF-BD44-A759-57D7987C3B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754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BFA1D-0768-FC4F-B75B-EDE0297EB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5D8327-4932-5241-83AC-C7F2238257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529289-DA97-FA4F-883B-1C08A606C7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5D275AA-C108-7C4D-9250-CEC009533B9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4C4C786-F911-8F45-B48E-D4C85A8F3C2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F578C52-1C7D-8B4B-BA4A-CE1D6F0664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26AB7-C146-8643-AC32-1D896C71A7F3}" type="datetimeFigureOut">
              <a:rPr lang="en-US" smtClean="0"/>
              <a:t>11/28/18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E6D7468-D98E-E146-8C11-566E681496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63284EF-707E-DC42-ACCE-D4654F57C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D58D8-E8DF-BD44-A759-57D7987C3B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6457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A70226-982E-E240-BF1F-97AC71D0A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3C30596-EF95-C943-9C4C-04001C8BAD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26AB7-C146-8643-AC32-1D896C71A7F3}" type="datetimeFigureOut">
              <a:rPr lang="en-US" smtClean="0"/>
              <a:t>11/28/18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2BA8BC-065B-2742-86D8-3DAEEF7DC5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CD01E8-BA1E-A747-8D70-062955071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D58D8-E8DF-BD44-A759-57D7987C3B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0341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CC8AFC9-2394-FA4D-997A-E88CEA2727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26AB7-C146-8643-AC32-1D896C71A7F3}" type="datetimeFigureOut">
              <a:rPr lang="en-US" smtClean="0"/>
              <a:t>11/28/18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5E573A5-1335-AE42-BF09-1FCBDAAF3B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A33E51-7F7D-CE46-8B95-7568215B7A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D58D8-E8DF-BD44-A759-57D7987C3B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9996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548E5-E07D-1743-B852-D6ECD31088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EEBEEA-F298-024B-95FB-9C751B77EB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06EB14-9D0B-2648-B3DB-11824B88BE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976687-76B2-4140-83AC-8536F4E951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26AB7-C146-8643-AC32-1D896C71A7F3}" type="datetimeFigureOut">
              <a:rPr lang="en-US" smtClean="0"/>
              <a:t>11/28/18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A96F32-9D50-C041-B009-75800376AD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2142CE-848C-BD4E-8A40-32AB7BD028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D58D8-E8DF-BD44-A759-57D7987C3B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9217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299C7-4255-864E-8B0F-406D4E839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55CA03A-A409-8347-90BF-5F664DFFD55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B50B80-F53D-A846-921D-8A929C4D19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56D389-B843-E349-8890-DA1714FA97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26AB7-C146-8643-AC32-1D896C71A7F3}" type="datetimeFigureOut">
              <a:rPr lang="en-US" smtClean="0"/>
              <a:t>11/28/18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7AB3BD-8BDF-0E40-A12B-116E42619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131EEB-3496-6746-BF21-5BF059F85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D58D8-E8DF-BD44-A759-57D7987C3B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9909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D6B2A93-86B7-724F-A8E8-70A991C76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3B9F64-2C6A-CE48-AB9D-FB7CE414B3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EB4216-D3B6-004E-8D9D-3347281461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326AB7-C146-8643-AC32-1D896C71A7F3}" type="datetimeFigureOut">
              <a:rPr lang="en-US" smtClean="0"/>
              <a:t>11/28/18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9742FF-E815-B64D-B6D5-E2973185BE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04E5B1-99C5-FF4A-8E8B-D292DC7708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AD58D8-E8DF-BD44-A759-57D7987C3B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692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" TargetMode="External"/><Relationship Id="rId2" Type="http://schemas.openxmlformats.org/officeDocument/2006/relationships/hyperlink" Target="https://commons.wikimedia.org/wiki/User:Yerpo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emf"/><Relationship Id="rId4" Type="http://schemas.openxmlformats.org/officeDocument/2006/relationships/image" Target="../media/image17.emf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876737E-4544-8741-A495-C860C1B457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747"/>
          <a:stretch/>
        </p:blipFill>
        <p:spPr>
          <a:xfrm>
            <a:off x="20" y="10"/>
            <a:ext cx="4637226" cy="68579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9951BD9-0868-4CDB-ACD6-9C4209B5E4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4637247" y="0"/>
            <a:ext cx="7554754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C54A01-461C-1045-AC9B-35DD625CB0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77328" y="640082"/>
            <a:ext cx="6274591" cy="3351602"/>
          </a:xfrm>
        </p:spPr>
        <p:txBody>
          <a:bodyPr>
            <a:normAutofit/>
          </a:bodyPr>
          <a:lstStyle/>
          <a:p>
            <a:pPr algn="l"/>
            <a:r>
              <a:rPr lang="en-US">
                <a:solidFill>
                  <a:schemeClr val="bg1"/>
                </a:solidFill>
              </a:rPr>
              <a:t>Chapter 9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F6A411C-5F1C-D542-A211-0F0D7F10FA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77327" y="4156276"/>
            <a:ext cx="6274592" cy="2061645"/>
          </a:xfrm>
        </p:spPr>
        <p:txBody>
          <a:bodyPr>
            <a:normAutofit/>
          </a:bodyPr>
          <a:lstStyle/>
          <a:p>
            <a:pPr algn="l"/>
            <a:r>
              <a:rPr lang="en-US">
                <a:solidFill>
                  <a:schemeClr val="bg1"/>
                </a:solidFill>
              </a:rPr>
              <a:t>Spatial Statistics</a:t>
            </a:r>
          </a:p>
        </p:txBody>
      </p:sp>
    </p:spTree>
    <p:extLst>
      <p:ext uri="{BB962C8B-B14F-4D97-AF65-F5344CB8AC3E}">
        <p14:creationId xmlns:p14="http://schemas.microsoft.com/office/powerpoint/2010/main" val="271907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B58DB4-C916-7B49-9A6D-9F6845C14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8AEB6D-95B4-1B4E-B689-57D1F84B35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Goodness of fit and hypothetical data</a:t>
            </a:r>
          </a:p>
          <a:p>
            <a:r>
              <a:rPr lang="en-US" dirty="0"/>
              <a:t>Global Statistics</a:t>
            </a: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Visual Comparisons</a:t>
            </a: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Point Pattern Statistics</a:t>
            </a: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Local Statistics (LISA)</a:t>
            </a: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Multi-Scale Error Analysis</a:t>
            </a:r>
          </a:p>
        </p:txBody>
      </p:sp>
    </p:spTree>
    <p:extLst>
      <p:ext uri="{BB962C8B-B14F-4D97-AF65-F5344CB8AC3E}">
        <p14:creationId xmlns:p14="http://schemas.microsoft.com/office/powerpoint/2010/main" val="27945949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2F2AD-9D99-964A-BD3A-C15A59560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Global Statistics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A429ED-4FBD-554C-A69D-E65C8D31738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There are many statistics that can quantify the difference between two datasets</a:t>
            </a:r>
          </a:p>
          <a:p>
            <a:r>
              <a:rPr lang="en-GB" dirty="0"/>
              <a:t>Typically they are applied to tables or matrices</a:t>
            </a:r>
          </a:p>
          <a:p>
            <a:r>
              <a:rPr lang="en-GB" dirty="0"/>
              <a:t>They can be applied to spatial data if the points are aggregated to some boundary to create a table.</a:t>
            </a:r>
          </a:p>
          <a:p>
            <a:r>
              <a:rPr lang="en-GB" dirty="0"/>
              <a:t>Common to use administrative boundaries (e.g. from a population census).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5AB7C98A-BCAF-BB45-82D4-17BAAC333B3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59663" y="1825625"/>
            <a:ext cx="4606673" cy="4351338"/>
          </a:xfrm>
        </p:spPr>
      </p:pic>
    </p:spTree>
    <p:extLst>
      <p:ext uri="{BB962C8B-B14F-4D97-AF65-F5344CB8AC3E}">
        <p14:creationId xmlns:p14="http://schemas.microsoft.com/office/powerpoint/2010/main" val="42288422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85C2C0-E570-F749-A9DC-C7BC45AE2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Global Statistics: Residual Sum of Squares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D21F99-0EB4-0E4C-9244-CF43C4B5D1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693230" cy="4351338"/>
          </a:xfrm>
        </p:spPr>
        <p:txBody>
          <a:bodyPr>
            <a:normAutofit lnSpcReduction="10000"/>
          </a:bodyPr>
          <a:lstStyle/>
          <a:p>
            <a:r>
              <a:rPr lang="en-GB" dirty="0"/>
              <a:t>Add together the square of the differences between the observed and simulated values</a:t>
            </a:r>
          </a:p>
          <a:p>
            <a:pPr lvl="1"/>
            <a:r>
              <a:rPr lang="en-GB" i="1" dirty="0"/>
              <a:t>Y</a:t>
            </a:r>
            <a:r>
              <a:rPr lang="en-GB" i="1" baseline="-25000" dirty="0"/>
              <a:t>i</a:t>
            </a:r>
            <a:r>
              <a:rPr lang="en-GB" i="1" baseline="30000" dirty="0"/>
              <a:t>’</a:t>
            </a:r>
            <a:r>
              <a:rPr lang="en-GB" baseline="30000" dirty="0"/>
              <a:t> </a:t>
            </a:r>
            <a:r>
              <a:rPr lang="en-GB" dirty="0"/>
              <a:t>is the simulated value in cell </a:t>
            </a:r>
            <a:r>
              <a:rPr lang="en-GB" i="1" dirty="0"/>
              <a:t>i</a:t>
            </a:r>
          </a:p>
          <a:p>
            <a:pPr lvl="1"/>
            <a:r>
              <a:rPr lang="en-GB" i="1" dirty="0"/>
              <a:t>Y</a:t>
            </a:r>
            <a:r>
              <a:rPr lang="en-GB" i="1" baseline="-25000" dirty="0"/>
              <a:t>i</a:t>
            </a:r>
            <a:r>
              <a:rPr lang="en-GB" baseline="30000" dirty="0"/>
              <a:t> </a:t>
            </a:r>
            <a:r>
              <a:rPr lang="en-GB" dirty="0"/>
              <a:t>is the real value in cell </a:t>
            </a:r>
            <a:r>
              <a:rPr lang="en-GB" i="1" dirty="0" err="1"/>
              <a:t>i</a:t>
            </a:r>
            <a:endParaRPr lang="en-GB" i="1" dirty="0"/>
          </a:p>
          <a:p>
            <a:r>
              <a:rPr lang="en-GB" dirty="0"/>
              <a:t>Disadvantages:</a:t>
            </a:r>
          </a:p>
          <a:p>
            <a:pPr lvl="1"/>
            <a:r>
              <a:rPr lang="en-GB" dirty="0"/>
              <a:t>Large errors can be inflated</a:t>
            </a:r>
          </a:p>
          <a:p>
            <a:pPr lvl="1"/>
            <a:r>
              <a:rPr lang="en-GB" dirty="0"/>
              <a:t>The </a:t>
            </a:r>
            <a:r>
              <a:rPr lang="en-GB" i="1" dirty="0"/>
              <a:t>magnitude </a:t>
            </a:r>
            <a:r>
              <a:rPr lang="en-GB" dirty="0"/>
              <a:t>of the cell count influences the statistic</a:t>
            </a:r>
          </a:p>
          <a:p>
            <a:pPr lvl="2"/>
            <a:r>
              <a:rPr lang="en-GB" dirty="0"/>
              <a:t>A small </a:t>
            </a:r>
            <a:r>
              <a:rPr lang="en-GB" i="1" dirty="0"/>
              <a:t>percentage </a:t>
            </a:r>
            <a:r>
              <a:rPr lang="en-GB" dirty="0"/>
              <a:t>differences in cells with lots of points is given a very large error value</a:t>
            </a:r>
          </a:p>
          <a:p>
            <a:pPr lvl="1"/>
            <a:endParaRPr lang="en-GB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B7C5311-5C85-134C-AA10-CF6C2BFBA21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698669" y="3145178"/>
            <a:ext cx="4655131" cy="1712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6431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85C2C0-E570-F749-A9DC-C7BC45AE2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Global Statistics: </a:t>
            </a:r>
            <a:br>
              <a:rPr lang="en-GB" dirty="0"/>
            </a:br>
            <a:r>
              <a:rPr lang="en-GB" dirty="0"/>
              <a:t>Root Mean Square Error (RMSE)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D21F99-0EB4-0E4C-9244-CF43C4B5D1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6117771" cy="4351338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Standardised Root Mean Square Error (SRMSE) was found to be the best performing (Knudsen and Fotheringham, 1986) </a:t>
            </a:r>
          </a:p>
          <a:p>
            <a:r>
              <a:rPr lang="en-GB" dirty="0"/>
              <a:t>RMSE is similar, but more readily available</a:t>
            </a:r>
          </a:p>
          <a:p>
            <a:r>
              <a:rPr lang="en-GB" dirty="0"/>
              <a:t>Range</a:t>
            </a:r>
          </a:p>
          <a:p>
            <a:pPr lvl="1"/>
            <a:r>
              <a:rPr lang="en-GB" dirty="0"/>
              <a:t>0 - identical data </a:t>
            </a:r>
          </a:p>
          <a:p>
            <a:pPr lvl="1"/>
            <a:r>
              <a:rPr lang="en-GB" dirty="0"/>
              <a:t>1 (or greater) – difference between data</a:t>
            </a:r>
          </a:p>
          <a:p>
            <a:r>
              <a:rPr lang="en-GB" dirty="0"/>
              <a:t>Drawback: difficult to understand</a:t>
            </a:r>
          </a:p>
          <a:p>
            <a:pPr lvl="1"/>
            <a:r>
              <a:rPr lang="en-GB" dirty="0"/>
              <a:t>What does RMSE = 0.34 </a:t>
            </a:r>
            <a:r>
              <a:rPr lang="en-GB" i="1" dirty="0"/>
              <a:t>mean</a:t>
            </a:r>
            <a:r>
              <a:rPr lang="en-GB" dirty="0"/>
              <a:t>?</a:t>
            </a:r>
          </a:p>
          <a:p>
            <a:pPr lvl="1"/>
            <a:r>
              <a:rPr lang="en-GB" dirty="0"/>
              <a:t>How much better is a model with </a:t>
            </a:r>
            <a:r>
              <a:rPr lang="en-GB" i="1" dirty="0"/>
              <a:t>RMSE=0.30</a:t>
            </a:r>
            <a:r>
              <a:rPr lang="en-GB" dirty="0"/>
              <a:t> than one with </a:t>
            </a:r>
            <a:r>
              <a:rPr lang="en-GB" i="1" dirty="0"/>
              <a:t>RMSE=0.35</a:t>
            </a:r>
            <a:r>
              <a:rPr lang="en-GB" dirty="0"/>
              <a:t> ?</a:t>
            </a:r>
          </a:p>
          <a:p>
            <a:endParaRPr lang="en-GB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EAADB7A-CAFA-7A45-99FF-A59158BA97C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583405" y="3193086"/>
            <a:ext cx="4770395" cy="1616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5729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85C2C0-E570-F749-A9DC-C7BC45AE2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Global Statistics: R</a:t>
            </a:r>
            <a:r>
              <a:rPr lang="en-GB" baseline="30000" dirty="0"/>
              <a:t>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D21F99-0EB4-0E4C-9244-CF43C4B5D1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6117771" cy="4351338"/>
          </a:xfrm>
        </p:spPr>
        <p:txBody>
          <a:bodyPr>
            <a:normAutofit lnSpcReduction="10000"/>
          </a:bodyPr>
          <a:lstStyle/>
          <a:p>
            <a:r>
              <a:rPr lang="en-GB" dirty="0"/>
              <a:t>The proportion of agreement between a model and the observed data </a:t>
            </a:r>
          </a:p>
          <a:p>
            <a:pPr lvl="1"/>
            <a:r>
              <a:rPr lang="en-GB" i="1" dirty="0"/>
              <a:t>R</a:t>
            </a:r>
            <a:r>
              <a:rPr lang="en-GB" i="1" baseline="30000" dirty="0"/>
              <a:t>2</a:t>
            </a:r>
            <a:r>
              <a:rPr lang="en-GB" i="1" dirty="0"/>
              <a:t>=0.34</a:t>
            </a:r>
            <a:r>
              <a:rPr lang="en-GB" dirty="0"/>
              <a:t> means the model is able to explain 34% of the variation in the real data</a:t>
            </a:r>
          </a:p>
          <a:p>
            <a:r>
              <a:rPr lang="en-GB" dirty="0"/>
              <a:t>Range</a:t>
            </a:r>
          </a:p>
          <a:p>
            <a:pPr lvl="1"/>
            <a:r>
              <a:rPr lang="en-GB" dirty="0"/>
              <a:t>0 – no agreement (big differences) </a:t>
            </a:r>
          </a:p>
          <a:p>
            <a:pPr lvl="1"/>
            <a:r>
              <a:rPr lang="en-GB" dirty="0"/>
              <a:t>1 – identical data</a:t>
            </a:r>
          </a:p>
          <a:p>
            <a:r>
              <a:rPr lang="en-GB" dirty="0"/>
              <a:t>Drawbacks:</a:t>
            </a:r>
          </a:p>
          <a:p>
            <a:pPr lvl="1"/>
            <a:r>
              <a:rPr lang="en-GB" dirty="0"/>
              <a:t>Insensitive to overall amount of error</a:t>
            </a:r>
          </a:p>
          <a:p>
            <a:pPr lvl="1"/>
            <a:r>
              <a:rPr lang="en-GB" dirty="0"/>
              <a:t>Unreliable for non-linear models</a:t>
            </a:r>
          </a:p>
          <a:p>
            <a:endParaRPr lang="en-GB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F5119CE9-F1DF-354D-A0E4-14A63485237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023290" y="3122329"/>
            <a:ext cx="4330510" cy="175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5216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E2C6E3-73AE-B04A-802F-158435151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Results: RSS, R</a:t>
            </a:r>
            <a:r>
              <a:rPr lang="en-GB" baseline="30000" dirty="0"/>
              <a:t>2</a:t>
            </a:r>
            <a:r>
              <a:rPr lang="en-GB" dirty="0"/>
              <a:t>, RMSE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D4B2555-8E6F-114B-B3C2-4E5048D4578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1814173"/>
            <a:ext cx="10596062" cy="1886970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02C125E-6586-E94E-9977-C0522E0853C9}"/>
              </a:ext>
            </a:extLst>
          </p:cNvPr>
          <p:cNvSpPr txBox="1">
            <a:spLocks/>
          </p:cNvSpPr>
          <p:nvPr/>
        </p:nvSpPr>
        <p:spPr>
          <a:xfrm>
            <a:off x="838199" y="3824627"/>
            <a:ext cx="10596063" cy="23523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All agree that Model B is a closer fit to the real data than Model A.</a:t>
            </a:r>
          </a:p>
          <a:p>
            <a:pPr lvl="1"/>
            <a:r>
              <a:rPr lang="en-GB" i="1" dirty="0"/>
              <a:t>lower </a:t>
            </a:r>
            <a:r>
              <a:rPr lang="en-GB" dirty="0"/>
              <a:t>SRMSE values indicate greater agreement, whereas </a:t>
            </a:r>
            <a:r>
              <a:rPr lang="en-GB" i="1" dirty="0"/>
              <a:t>higher R</a:t>
            </a:r>
            <a:r>
              <a:rPr lang="en-GB" dirty="0"/>
              <a:t>2 values indicate greater agreement</a:t>
            </a:r>
          </a:p>
          <a:p>
            <a:r>
              <a:rPr lang="en-GB" dirty="0"/>
              <a:t>Main lesson: </a:t>
            </a:r>
            <a:r>
              <a:rPr lang="en-GB" b="1" i="1" dirty="0"/>
              <a:t>the choice of statistic matters for error calculation! </a:t>
            </a:r>
            <a:endParaRPr lang="en-GB" b="1" dirty="0"/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038731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B58DB4-C916-7B49-9A6D-9F6845C14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8AEB6D-95B4-1B4E-B689-57D1F84B35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Goodness of fit and hypothetical data</a:t>
            </a: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Global Statistics</a:t>
            </a:r>
          </a:p>
          <a:p>
            <a:r>
              <a:rPr lang="en-US" dirty="0"/>
              <a:t>Visual Comparisons</a:t>
            </a: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Point Pattern Statistics</a:t>
            </a: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Local Statistics (LISA)</a:t>
            </a: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Multi-Scale Error Analysis</a:t>
            </a:r>
          </a:p>
        </p:txBody>
      </p:sp>
    </p:spTree>
    <p:extLst>
      <p:ext uri="{BB962C8B-B14F-4D97-AF65-F5344CB8AC3E}">
        <p14:creationId xmlns:p14="http://schemas.microsoft.com/office/powerpoint/2010/main" val="27316083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2B73F0-9F7C-884B-B305-068027E9D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Visual Comparisons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368FAB-1DEC-C249-A6DB-57CBFE9285C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dirty="0"/>
              <a:t>Humans are very good at comparing images</a:t>
            </a:r>
          </a:p>
          <a:p>
            <a:r>
              <a:rPr lang="en-GB" dirty="0"/>
              <a:t>‘Face validation’: visualising model results and examining the patterns. </a:t>
            </a:r>
          </a:p>
          <a:p>
            <a:r>
              <a:rPr lang="en-GB" dirty="0"/>
              <a:t>Need to decide on the best way to display the data.</a:t>
            </a:r>
          </a:p>
          <a:p>
            <a:pPr lvl="1"/>
            <a:r>
              <a:rPr lang="en-GB" dirty="0"/>
              <a:t>For large datasets, it is difficult (impossible?) to discern a spatial pattern from the raw points data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9599FAFE-911F-1740-9E89-8C50BC33719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345590" y="1825625"/>
            <a:ext cx="4834820" cy="4351338"/>
          </a:xfrm>
        </p:spPr>
      </p:pic>
    </p:spTree>
    <p:extLst>
      <p:ext uri="{BB962C8B-B14F-4D97-AF65-F5344CB8AC3E}">
        <p14:creationId xmlns:p14="http://schemas.microsoft.com/office/powerpoint/2010/main" val="42866401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BC680D-537A-FD4A-847E-83E1232DE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Visual Comparisons: Choropleth Maps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B4F571-AAE4-064D-AC8A-DE97D2ED56A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/>
              <a:t>Points can be aggregated to an administrative boundary </a:t>
            </a:r>
          </a:p>
          <a:p>
            <a:r>
              <a:rPr lang="en-GB" dirty="0"/>
              <a:t>Then a choropleth map can be produced</a:t>
            </a:r>
          </a:p>
          <a:p>
            <a:r>
              <a:rPr lang="en-GB" dirty="0"/>
              <a:t>Advantage: the aggregated data can be used directly by global statistics</a:t>
            </a:r>
          </a:p>
          <a:p>
            <a:r>
              <a:rPr lang="en-GB" dirty="0"/>
              <a:t>Disadvantages:</a:t>
            </a:r>
          </a:p>
          <a:p>
            <a:pPr lvl="1"/>
            <a:r>
              <a:rPr lang="en-GB" dirty="0"/>
              <a:t>The eye can be drawn to large, bright areas disproportionately;</a:t>
            </a:r>
          </a:p>
          <a:p>
            <a:pPr lvl="1"/>
            <a:r>
              <a:rPr lang="en-GB" dirty="0"/>
              <a:t>They are susceptible to the Modifiable Areal Unit Problem (MAUP: </a:t>
            </a:r>
          </a:p>
          <a:p>
            <a:pPr lvl="1"/>
            <a:endParaRPr lang="en-GB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CD28A6C-48E7-3C44-A062-353EC4BD5FC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345590" y="1825625"/>
            <a:ext cx="4834820" cy="4351338"/>
          </a:xfrm>
        </p:spPr>
      </p:pic>
    </p:spTree>
    <p:extLst>
      <p:ext uri="{BB962C8B-B14F-4D97-AF65-F5344CB8AC3E}">
        <p14:creationId xmlns:p14="http://schemas.microsoft.com/office/powerpoint/2010/main" val="30819879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BC680D-537A-FD4A-847E-83E1232DE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Visual Comparisons: KDE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B4F571-AAE4-064D-AC8A-DE97D2ED56A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Kernel Density Estimation (KDE)</a:t>
            </a:r>
          </a:p>
          <a:p>
            <a:r>
              <a:rPr lang="en-GB" dirty="0"/>
              <a:t>Place a regular grid over the point pattern</a:t>
            </a:r>
          </a:p>
          <a:p>
            <a:r>
              <a:rPr lang="en-GB" dirty="0"/>
              <a:t>Calculate the </a:t>
            </a:r>
            <a:r>
              <a:rPr lang="en-GB" i="1" dirty="0"/>
              <a:t>density</a:t>
            </a:r>
            <a:r>
              <a:rPr lang="en-GB" dirty="0"/>
              <a:t> of points in each cell that are within a distance (aka the ‘kernel’)</a:t>
            </a:r>
          </a:p>
          <a:p>
            <a:pPr lvl="1"/>
            <a:r>
              <a:rPr lang="en-GB" dirty="0"/>
              <a:t>Large kernel: smooth surface</a:t>
            </a:r>
          </a:p>
          <a:p>
            <a:pPr lvl="1"/>
            <a:r>
              <a:rPr lang="en-GB" dirty="0"/>
              <a:t>Small kernel: more variation</a:t>
            </a:r>
          </a:p>
          <a:p>
            <a:r>
              <a:rPr lang="en-GB" dirty="0"/>
              <a:t>Probably the best method for comparing point patterns</a:t>
            </a:r>
          </a:p>
          <a:p>
            <a:endParaRPr lang="en-GB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77E9754-23C1-1543-A5B9-46B98E266BA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345590" y="1825625"/>
            <a:ext cx="4834820" cy="4351338"/>
          </a:xfrm>
        </p:spPr>
      </p:pic>
    </p:spTree>
    <p:extLst>
      <p:ext uri="{BB962C8B-B14F-4D97-AF65-F5344CB8AC3E}">
        <p14:creationId xmlns:p14="http://schemas.microsoft.com/office/powerpoint/2010/main" val="6062030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38DDA-2150-1147-B1F2-04571D79B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CCC874-872D-FA48-A5E3-8BFAA48781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By the end of this chapter, students will be able to:</a:t>
            </a:r>
          </a:p>
          <a:p>
            <a:r>
              <a:rPr lang="en-US" dirty="0"/>
              <a:t>Identify some commonly-used statistics that can be used to quantify the difference between spatial data sets.</a:t>
            </a:r>
          </a:p>
          <a:p>
            <a:r>
              <a:rPr lang="en-US" dirty="0"/>
              <a:t>Explain which are the most appropriate statistics for use in comparing aggregate data and point data.</a:t>
            </a:r>
          </a:p>
          <a:p>
            <a:r>
              <a:rPr lang="en-US" dirty="0"/>
              <a:t>Explain four different ways of identifying the differences in spatial data sets: visual comparison; descriptions of point patterns; global difference; local difference.</a:t>
            </a:r>
          </a:p>
          <a:p>
            <a:r>
              <a:rPr lang="en-US" dirty="0"/>
              <a:t>Calculate the value of these statistics.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686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B58DB4-C916-7B49-9A6D-9F6845C14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8AEB6D-95B4-1B4E-B689-57D1F84B35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Goodness of fit and hypothetical data</a:t>
            </a: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Global Statistics</a:t>
            </a: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Visual Comparisons</a:t>
            </a:r>
          </a:p>
          <a:p>
            <a:r>
              <a:rPr lang="en-US" dirty="0"/>
              <a:t>Point Pattern Statistics</a:t>
            </a: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Local Statistics (LISA)</a:t>
            </a: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Multi-Scale Error Analysis</a:t>
            </a:r>
          </a:p>
        </p:txBody>
      </p:sp>
    </p:spTree>
    <p:extLst>
      <p:ext uri="{BB962C8B-B14F-4D97-AF65-F5344CB8AC3E}">
        <p14:creationId xmlns:p14="http://schemas.microsoft.com/office/powerpoint/2010/main" val="32337486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F2A3A5-1182-864A-8827-26D1518A63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Describing the Properties of Point Patterns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888BA9-58D7-6849-BDD2-F73E4F3626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Aggregating points to administrative areas means that we lose information</a:t>
            </a:r>
          </a:p>
          <a:p>
            <a:r>
              <a:rPr lang="en-GB" dirty="0"/>
              <a:t>It is preferable to work with point patterns </a:t>
            </a:r>
            <a:r>
              <a:rPr lang="en-GB" i="1" dirty="0"/>
              <a:t>directly.</a:t>
            </a:r>
            <a:endParaRPr lang="en-GB" dirty="0"/>
          </a:p>
          <a:p>
            <a:r>
              <a:rPr lang="en-GB" dirty="0"/>
              <a:t>One way to do this is to examine the amount of </a:t>
            </a:r>
            <a:r>
              <a:rPr lang="en-GB" i="1" dirty="0"/>
              <a:t>clustering</a:t>
            </a:r>
            <a:r>
              <a:rPr lang="en-GB" dirty="0"/>
              <a:t> in two datasets.</a:t>
            </a:r>
          </a:p>
          <a:p>
            <a:r>
              <a:rPr lang="en-GB" dirty="0"/>
              <a:t>The methods wont say </a:t>
            </a:r>
            <a:r>
              <a:rPr lang="en-GB" i="1" dirty="0"/>
              <a:t>where</a:t>
            </a:r>
            <a:r>
              <a:rPr lang="en-GB" dirty="0"/>
              <a:t> the clusters are, but can estimate how </a:t>
            </a:r>
            <a:r>
              <a:rPr lang="en-GB" i="1" dirty="0"/>
              <a:t>much </a:t>
            </a:r>
            <a:r>
              <a:rPr lang="en-GB" dirty="0"/>
              <a:t>clustering there is.</a:t>
            </a:r>
          </a:p>
        </p:txBody>
      </p:sp>
    </p:spTree>
    <p:extLst>
      <p:ext uri="{BB962C8B-B14F-4D97-AF65-F5344CB8AC3E}">
        <p14:creationId xmlns:p14="http://schemas.microsoft.com/office/powerpoint/2010/main" val="25015778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87EA2-2DAB-3A49-A952-A331B67A7F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Clustering in Point Patterns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3AE24C-2856-BE4E-9B5F-542531A98BB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dirty="0"/>
              <a:t>Simplest way to quantify clustering is through </a:t>
            </a:r>
            <a:r>
              <a:rPr lang="en-GB" i="1" dirty="0"/>
              <a:t>nearest neighbour</a:t>
            </a:r>
            <a:r>
              <a:rPr lang="en-GB" dirty="0"/>
              <a:t> methods.</a:t>
            </a:r>
          </a:p>
          <a:p>
            <a:r>
              <a:rPr lang="en-GB" dirty="0"/>
              <a:t>Calculate the distance from each point to its nearest neighbour.</a:t>
            </a:r>
          </a:p>
          <a:p>
            <a:r>
              <a:rPr lang="en-GB" dirty="0"/>
              <a:t>In </a:t>
            </a:r>
            <a:r>
              <a:rPr lang="en-GB" i="1" dirty="0"/>
              <a:t>clustered </a:t>
            </a:r>
            <a:r>
              <a:rPr lang="en-GB" dirty="0"/>
              <a:t>data, points are usually close to their neighbours</a:t>
            </a:r>
          </a:p>
          <a:p>
            <a:r>
              <a:rPr lang="en-GB" dirty="0"/>
              <a:t>In uniform data, the distances are usually longer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96031D9-F5C1-9445-80E7-D117B7206915}"/>
              </a:ext>
            </a:extLst>
          </p:cNvPr>
          <p:cNvSpPr/>
          <p:nvPr/>
        </p:nvSpPr>
        <p:spPr>
          <a:xfrm>
            <a:off x="6750708" y="6311900"/>
            <a:ext cx="402458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200" dirty="0"/>
              <a:t>Point patterns attribution: </a:t>
            </a:r>
            <a:r>
              <a:rPr lang="en-GB" sz="1200" dirty="0">
                <a:hlinkClick r:id="rId2"/>
              </a:rPr>
              <a:t>Yerpo</a:t>
            </a:r>
            <a:r>
              <a:rPr lang="en-GB" sz="1200" dirty="0"/>
              <a:t> </a:t>
            </a:r>
            <a:r>
              <a:rPr lang="en-GB" sz="1200" dirty="0">
                <a:hlinkClick r:id="rId3"/>
              </a:rPr>
              <a:t>CC BY-SA 4.0</a:t>
            </a:r>
            <a:r>
              <a:rPr lang="en-GB" sz="1200" dirty="0"/>
              <a:t>,  from Wikimedia Commons.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BAB97B9A-DD9E-8947-9DC0-245B26955DB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7180695" y="1825625"/>
            <a:ext cx="3164609" cy="4351338"/>
          </a:xfrm>
        </p:spPr>
      </p:pic>
    </p:spTree>
    <p:extLst>
      <p:ext uri="{BB962C8B-B14F-4D97-AF65-F5344CB8AC3E}">
        <p14:creationId xmlns:p14="http://schemas.microsoft.com/office/powerpoint/2010/main" val="14297897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D1FB8B-25D3-1C42-AF0F-4434A1186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3578"/>
            <a:ext cx="4595071" cy="164550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Nearest </a:t>
            </a:r>
            <a:r>
              <a:rPr lang="en-US" dirty="0" err="1"/>
              <a:t>Neighbour</a:t>
            </a:r>
            <a:r>
              <a:rPr lang="en-US" dirty="0"/>
              <a:t> Index (NNI)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A5B418-791E-4C43-9897-845AFA3303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548467"/>
            <a:ext cx="4595071" cy="3628495"/>
          </a:xfr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r>
              <a:rPr lang="en-US" sz="2400" dirty="0"/>
              <a:t>A simple way to calculate the degree of clustering </a:t>
            </a:r>
          </a:p>
          <a:p>
            <a:r>
              <a:rPr lang="en-US" sz="2400" dirty="0"/>
              <a:t>Measure the distance between each point (</a:t>
            </a:r>
            <a:r>
              <a:rPr lang="en-US" sz="2400" dirty="0" err="1"/>
              <a:t>i</a:t>
            </a:r>
            <a:r>
              <a:rPr lang="en-US" sz="2400" dirty="0"/>
              <a:t>) and it’s nearest neighbor (</a:t>
            </a:r>
            <a:r>
              <a:rPr lang="en-US" sz="2400" i="1" dirty="0"/>
              <a:t>j</a:t>
            </a:r>
            <a:r>
              <a:rPr lang="en-US" sz="2400" dirty="0"/>
              <a:t>) </a:t>
            </a:r>
          </a:p>
          <a:p>
            <a:r>
              <a:rPr lang="en-US" sz="2400" dirty="0"/>
              <a:t>Compare the </a:t>
            </a:r>
            <a:r>
              <a:rPr lang="en-US" sz="2400" i="1" dirty="0"/>
              <a:t>mean minimum distance</a:t>
            </a:r>
            <a:r>
              <a:rPr lang="en-US" sz="2400" dirty="0"/>
              <a:t> to that which would be found if the points were generated by a random spatial process</a:t>
            </a:r>
          </a:p>
          <a:p>
            <a:r>
              <a:rPr lang="en-US" sz="2400" dirty="0"/>
              <a:t>Range: </a:t>
            </a:r>
            <a:r>
              <a:rPr lang="en-GB" sz="2400" dirty="0"/>
              <a:t>0 (all points are at the same location) to 2.15 (entire spatial uniformity). </a:t>
            </a:r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15" name="Rectangle 11">
            <a:extLst>
              <a:ext uri="{FF2B5EF4-FFF2-40B4-BE49-F238E27FC236}">
                <a16:creationId xmlns:a16="http://schemas.microsoft.com/office/drawing/2014/main" id="{003713C1-2FB2-413B-BF91-3AE41726F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0991" y="3474720"/>
            <a:ext cx="6100914" cy="33832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0795B4D-5022-4A7F-A01D-8D880B7CD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99584" y="0"/>
            <a:ext cx="6192415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FD19018-DE7C-4796-ADF2-AD2EB0FC0D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5999" y="0"/>
            <a:ext cx="3002281" cy="33832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BDD10E4-1120-914C-B1AF-A3A5A45D931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/>
          </a:blip>
          <a:stretch>
            <a:fillRect/>
          </a:stretch>
        </p:blipFill>
        <p:spPr>
          <a:xfrm>
            <a:off x="6423129" y="1713776"/>
            <a:ext cx="2364317" cy="1507252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1A0A2C2-4F85-44AF-8708-8DCA4B550C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9624" y="0"/>
            <a:ext cx="3002281" cy="33832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6EB71F4-BF68-1449-8539-A144DCAA26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733676" y="4695328"/>
            <a:ext cx="2911896" cy="18563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352BD6D-CAC8-6743-8638-309AA38F0B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425410" y="1614745"/>
            <a:ext cx="2366538" cy="150866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24AD513-7830-E845-85D4-D913C4EF6B2F}"/>
              </a:ext>
            </a:extLst>
          </p:cNvPr>
          <p:cNvSpPr/>
          <p:nvPr/>
        </p:nvSpPr>
        <p:spPr>
          <a:xfrm>
            <a:off x="6331785" y="228085"/>
            <a:ext cx="2595045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mean minimum nearest neighbour distance, </a:t>
            </a:r>
            <a:r>
              <a:rPr lang="en-GB" sz="1600" i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</a:t>
            </a:r>
            <a:r>
              <a:rPr lang="en-GB" sz="1600" baseline="-250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min</a:t>
            </a:r>
            <a:r>
              <a:rPr lang="en-GB" sz="1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is the average distance between each point, </a:t>
            </a:r>
            <a:r>
              <a:rPr lang="en-GB" sz="1600" i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GB" sz="1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and its nearest neighbour, </a:t>
            </a:r>
            <a:r>
              <a:rPr lang="en-GB" sz="1600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</a:t>
            </a:r>
            <a:r>
              <a:rPr lang="en-GB" sz="1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2351425-4E50-6D43-9BB1-FD6AABEBCD6F}"/>
              </a:ext>
            </a:extLst>
          </p:cNvPr>
          <p:cNvSpPr/>
          <p:nvPr/>
        </p:nvSpPr>
        <p:spPr>
          <a:xfrm>
            <a:off x="9393241" y="241112"/>
            <a:ext cx="2595045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dirty="0">
                <a:solidFill>
                  <a:schemeClr val="bg1"/>
                </a:solidFill>
              </a:rPr>
              <a:t>The mean minimum distance that would be generated if the points were produced by an entirely random spatial process: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8C8D05E-0AD7-9845-9AE1-42A2E162BF56}"/>
              </a:ext>
            </a:extLst>
          </p:cNvPr>
          <p:cNvSpPr/>
          <p:nvPr/>
        </p:nvSpPr>
        <p:spPr>
          <a:xfrm>
            <a:off x="6331785" y="3637438"/>
            <a:ext cx="546016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nearest neighbour index is the ratio of the mean minimum distance to that which would be produced by a random process</a:t>
            </a:r>
          </a:p>
        </p:txBody>
      </p:sp>
    </p:spTree>
    <p:extLst>
      <p:ext uri="{BB962C8B-B14F-4D97-AF65-F5344CB8AC3E}">
        <p14:creationId xmlns:p14="http://schemas.microsoft.com/office/powerpoint/2010/main" val="11465180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924A305-857F-0D4E-B4FF-E60098FCA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Nearest </a:t>
            </a:r>
            <a:r>
              <a:rPr lang="en-US" dirty="0" err="1"/>
              <a:t>Neighbour</a:t>
            </a:r>
            <a:r>
              <a:rPr lang="en-US" dirty="0"/>
              <a:t> Index (NNI)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CD4D3F1-73B4-BA49-8A63-6A92468812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75251" y="1502542"/>
            <a:ext cx="7841498" cy="1926458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B07B137-62F6-4B4A-A5E2-9A914E419E52}"/>
              </a:ext>
            </a:extLst>
          </p:cNvPr>
          <p:cNvSpPr txBox="1">
            <a:spLocks/>
          </p:cNvSpPr>
          <p:nvPr/>
        </p:nvSpPr>
        <p:spPr>
          <a:xfrm>
            <a:off x="838200" y="3429000"/>
            <a:ext cx="10515600" cy="274796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Model B has a similar degree of clustering to the Observed data</a:t>
            </a:r>
          </a:p>
          <a:p>
            <a:r>
              <a:rPr lang="en-GB" dirty="0"/>
              <a:t>Model A has less clustering / more uniformity (a higher NNI value)</a:t>
            </a:r>
          </a:p>
          <a:p>
            <a:r>
              <a:rPr lang="en-GB" dirty="0"/>
              <a:t>As expected, this suggests that Model B is creating data that are more similar to the Observed data than Model A.</a:t>
            </a:r>
          </a:p>
          <a:p>
            <a:r>
              <a:rPr lang="en-GB" dirty="0"/>
              <a:t>NNI Drawbacks: </a:t>
            </a:r>
          </a:p>
          <a:p>
            <a:pPr lvl="1"/>
            <a:r>
              <a:rPr lang="en-GB" dirty="0"/>
              <a:t>Susceptible to </a:t>
            </a:r>
            <a:r>
              <a:rPr lang="en-GB" i="1" dirty="0"/>
              <a:t>edge effects</a:t>
            </a:r>
            <a:r>
              <a:rPr lang="en-GB" dirty="0"/>
              <a:t> (points near the edge will have higher distances</a:t>
            </a:r>
          </a:p>
          <a:p>
            <a:pPr lvl="1"/>
            <a:r>
              <a:rPr lang="en-GB" dirty="0"/>
              <a:t>Only considers </a:t>
            </a:r>
            <a:r>
              <a:rPr lang="en-GB" i="1" dirty="0"/>
              <a:t>one</a:t>
            </a:r>
            <a:r>
              <a:rPr lang="en-GB" dirty="0"/>
              <a:t> distance, the minimum, so lots of information is lost</a:t>
            </a:r>
          </a:p>
        </p:txBody>
      </p:sp>
    </p:spTree>
    <p:extLst>
      <p:ext uri="{BB962C8B-B14F-4D97-AF65-F5344CB8AC3E}">
        <p14:creationId xmlns:p14="http://schemas.microsoft.com/office/powerpoint/2010/main" val="23839303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961AE-92E8-6F4B-893E-E72EDD7ED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Ripley’s K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D5C346-B2FA-B046-A8C0-34B9EBAB15E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dirty="0"/>
              <a:t>Takes </a:t>
            </a:r>
            <a:r>
              <a:rPr lang="en-GB" i="1" dirty="0"/>
              <a:t>all</a:t>
            </a:r>
            <a:r>
              <a:rPr lang="en-GB" dirty="0"/>
              <a:t> of a point’s neighbours into account</a:t>
            </a:r>
          </a:p>
          <a:p>
            <a:r>
              <a:rPr lang="en-GB" dirty="0"/>
              <a:t>Count the number of neighbours near to a point and divide by the overall point density</a:t>
            </a:r>
          </a:p>
          <a:p>
            <a:r>
              <a:rPr lang="en-GB" dirty="0"/>
              <a:t>Larger values of </a:t>
            </a:r>
            <a:r>
              <a:rPr lang="en-GB" i="1" dirty="0"/>
              <a:t>K</a:t>
            </a:r>
            <a:r>
              <a:rPr lang="en-GB" dirty="0"/>
              <a:t>(</a:t>
            </a:r>
            <a:r>
              <a:rPr lang="en-GB" i="1" dirty="0"/>
              <a:t>d</a:t>
            </a:r>
            <a:r>
              <a:rPr lang="en-GB" dirty="0"/>
              <a:t>) imply more clustering. </a:t>
            </a:r>
          </a:p>
          <a:p>
            <a:r>
              <a:rPr lang="en-GB" dirty="0"/>
              <a:t>Graphs of </a:t>
            </a:r>
            <a:r>
              <a:rPr lang="en-GB" i="1" dirty="0"/>
              <a:t>K(d)</a:t>
            </a:r>
            <a:r>
              <a:rPr lang="en-GB" dirty="0"/>
              <a:t> show how clustering changes with distance</a:t>
            </a:r>
          </a:p>
          <a:p>
            <a:endParaRPr lang="en-GB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FE943F9-5C1D-2C48-AE6F-B8A5358F326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924217" y="1825625"/>
            <a:ext cx="3943547" cy="132556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B9F18B6-997D-3D4B-B05F-340E787705B4}"/>
              </a:ext>
            </a:extLst>
          </p:cNvPr>
          <p:cNvSpPr txBox="1"/>
          <p:nvPr/>
        </p:nvSpPr>
        <p:spPr>
          <a:xfrm>
            <a:off x="6924217" y="3567659"/>
            <a:ext cx="442958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The index works by counting the number of neighbours within a given distance, </a:t>
            </a:r>
            <a:r>
              <a:rPr lang="en-GB" i="1" dirty="0"/>
              <a:t>d</a:t>
            </a:r>
            <a:r>
              <a:rPr lang="en-GB" dirty="0"/>
              <a:t>, from each point </a:t>
            </a:r>
            <a:r>
              <a:rPr lang="en-GB" i="1" dirty="0" err="1"/>
              <a:t>s</a:t>
            </a:r>
            <a:r>
              <a:rPr lang="en-GB" i="1" baseline="-25000" dirty="0" err="1"/>
              <a:t>i</a:t>
            </a:r>
            <a:r>
              <a:rPr lang="en-GB" dirty="0"/>
              <a:t>.</a:t>
            </a:r>
          </a:p>
          <a:p>
            <a:endParaRPr lang="en-GB" dirty="0"/>
          </a:p>
          <a:p>
            <a:r>
              <a:rPr lang="en-GB" dirty="0"/>
              <a:t>The value of </a:t>
            </a:r>
            <a:r>
              <a:rPr lang="en-GB" i="1" dirty="0"/>
              <a:t>K </a:t>
            </a:r>
            <a:r>
              <a:rPr lang="en-GB" dirty="0"/>
              <a:t>at distance </a:t>
            </a:r>
            <a:r>
              <a:rPr lang="en-GB" i="1" dirty="0"/>
              <a:t>d </a:t>
            </a:r>
            <a:r>
              <a:rPr lang="en-GB" dirty="0"/>
              <a:t>is then calculated as the mean of all counts divided by the overall point density.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6633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C8E23EB-6129-CE4A-88DE-ABC63BB0C2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798657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Ripley’s K: Results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A31F55E1-45C6-48FA-85BE-F060D792AF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1843791"/>
            <a:ext cx="3363974" cy="4468092"/>
          </a:xfrm>
        </p:spPr>
        <p:txBody>
          <a:bodyPr>
            <a:normAutofit/>
          </a:bodyPr>
          <a:lstStyle/>
          <a:p>
            <a:r>
              <a:rPr lang="en-GB" sz="2000" dirty="0">
                <a:solidFill>
                  <a:schemeClr val="bg1"/>
                </a:solidFill>
              </a:rPr>
              <a:t>Graph shows how clustering changes with distance</a:t>
            </a:r>
          </a:p>
          <a:p>
            <a:r>
              <a:rPr lang="en-GB" sz="2000" dirty="0">
                <a:solidFill>
                  <a:schemeClr val="bg1"/>
                </a:solidFill>
              </a:rPr>
              <a:t>Again, Model A has a similar amount of clustering to the Observed data</a:t>
            </a:r>
          </a:p>
          <a:p>
            <a:r>
              <a:rPr lang="en-GB" sz="2000" dirty="0">
                <a:solidFill>
                  <a:schemeClr val="bg1"/>
                </a:solidFill>
              </a:rPr>
              <a:t>Model B is more uniform at all but the smallest distances</a:t>
            </a:r>
          </a:p>
          <a:p>
            <a:r>
              <a:rPr lang="en-GB" sz="2000" dirty="0">
                <a:solidFill>
                  <a:schemeClr val="bg1"/>
                </a:solidFill>
              </a:rPr>
              <a:t>Drawback with nearest neighbour statistics: </a:t>
            </a:r>
          </a:p>
          <a:p>
            <a:pPr lvl="1"/>
            <a:r>
              <a:rPr lang="en-GB" sz="1600" dirty="0">
                <a:solidFill>
                  <a:schemeClr val="bg1"/>
                </a:solidFill>
              </a:rPr>
              <a:t>Only describe the </a:t>
            </a:r>
            <a:r>
              <a:rPr lang="en-GB" sz="1600" i="1" dirty="0">
                <a:solidFill>
                  <a:schemeClr val="bg1"/>
                </a:solidFill>
              </a:rPr>
              <a:t>amount</a:t>
            </a:r>
            <a:r>
              <a:rPr lang="en-GB" sz="1600" dirty="0">
                <a:solidFill>
                  <a:schemeClr val="bg1"/>
                </a:solidFill>
              </a:rPr>
              <a:t> of clustering, not </a:t>
            </a:r>
            <a:r>
              <a:rPr lang="en-GB" sz="1600" i="1" dirty="0">
                <a:solidFill>
                  <a:schemeClr val="bg1"/>
                </a:solidFill>
              </a:rPr>
              <a:t>where</a:t>
            </a:r>
            <a:r>
              <a:rPr lang="en-GB" sz="1600" dirty="0">
                <a:solidFill>
                  <a:schemeClr val="bg1"/>
                </a:solidFill>
              </a:rPr>
              <a:t> the clusters occur</a:t>
            </a:r>
          </a:p>
        </p:txBody>
      </p:sp>
      <p:pic>
        <p:nvPicPr>
          <p:cNvPr id="11" name="Content Placeholder 7">
            <a:extLst>
              <a:ext uri="{FF2B5EF4-FFF2-40B4-BE49-F238E27FC236}">
                <a16:creationId xmlns:a16="http://schemas.microsoft.com/office/drawing/2014/main" id="{D2532EE7-AAA3-464D-B08A-48F2E80D20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7763" y="1442124"/>
            <a:ext cx="6250769" cy="4869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0753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B58DB4-C916-7B49-9A6D-9F6845C14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8AEB6D-95B4-1B4E-B689-57D1F84B35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Goodness of fit and hypothetical data</a:t>
            </a: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Global Statistics</a:t>
            </a: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Visual Comparisons</a:t>
            </a: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Point Pattern Statistics</a:t>
            </a:r>
          </a:p>
          <a:p>
            <a:r>
              <a:rPr lang="en-US" dirty="0"/>
              <a:t>Local Statistics (LISA)</a:t>
            </a: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Multi-Scale Error Analysis</a:t>
            </a:r>
          </a:p>
        </p:txBody>
      </p:sp>
    </p:spTree>
    <p:extLst>
      <p:ext uri="{BB962C8B-B14F-4D97-AF65-F5344CB8AC3E}">
        <p14:creationId xmlns:p14="http://schemas.microsoft.com/office/powerpoint/2010/main" val="26472637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4572000"/>
            <a:ext cx="7058307" cy="1964266"/>
          </a:xfrm>
          <a:prstGeom prst="rect">
            <a:avLst/>
          </a:prstGeom>
          <a:solidFill>
            <a:srgbClr val="6275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C7FDD8-AB92-1D45-87F9-1B4DDE7E8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767072"/>
            <a:ext cx="6594189" cy="162521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dirty="0">
                <a:solidFill>
                  <a:srgbClr val="FFFFFF"/>
                </a:solidFill>
              </a:rPr>
              <a:t>Local Indicators of Spatial Association (LISA)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7D14EE-8186-4F46-8C7C-04CEC1CC27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731365" y="1166648"/>
            <a:ext cx="3936379" cy="4745421"/>
          </a:xfrm>
        </p:spPr>
        <p:txBody>
          <a:bodyPr vert="horz" lIns="91440" tIns="45720" rIns="91440" bIns="45720" rtlCol="0" anchor="ctr">
            <a:normAutofit fontScale="55000" lnSpcReduction="20000"/>
          </a:bodyPr>
          <a:lstStyle/>
          <a:p>
            <a:r>
              <a:rPr lang="en-US" sz="6600" dirty="0">
                <a:solidFill>
                  <a:srgbClr val="FFFFFF"/>
                </a:solidFill>
              </a:rPr>
              <a:t>Local Statistics – show </a:t>
            </a:r>
            <a:r>
              <a:rPr lang="en-US" sz="6600" i="1" dirty="0">
                <a:solidFill>
                  <a:srgbClr val="FFFFFF"/>
                </a:solidFill>
              </a:rPr>
              <a:t>where</a:t>
            </a:r>
            <a:r>
              <a:rPr lang="en-US" sz="6600" dirty="0">
                <a:solidFill>
                  <a:srgbClr val="FFFFFF"/>
                </a:solidFill>
              </a:rPr>
              <a:t> clusters are</a:t>
            </a:r>
          </a:p>
          <a:p>
            <a:pPr marL="0" indent="0">
              <a:buNone/>
            </a:pPr>
            <a:endParaRPr lang="en-US" sz="6600" dirty="0">
              <a:solidFill>
                <a:srgbClr val="FFFFFF"/>
              </a:solidFill>
            </a:endParaRPr>
          </a:p>
          <a:p>
            <a:r>
              <a:rPr lang="en-US" sz="6600" dirty="0">
                <a:solidFill>
                  <a:srgbClr val="FFFFFF"/>
                </a:solidFill>
              </a:rPr>
              <a:t>Can be used to see if the model is creating clusters in the same places as those in the observed data</a:t>
            </a:r>
          </a:p>
          <a:p>
            <a:endParaRPr lang="en-US" sz="6600" dirty="0">
              <a:solidFill>
                <a:srgbClr val="FFFFFF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684D8A4-5089-444C-A998-32C0D370B8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96" y="400562"/>
            <a:ext cx="7442959" cy="3716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0962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7FDD8-AB92-1D45-87F9-1B4DDE7E8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 dirty="0"/>
              <a:t>LIDA Example: KDE Differences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7D14EE-8186-4F46-8C7C-04CEC1CC27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6350876" cy="435133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GB" dirty="0"/>
              <a:t>Simple example: calculate two density surfaces and take one away from the other</a:t>
            </a:r>
          </a:p>
          <a:p>
            <a:r>
              <a:rPr lang="en-GB" dirty="0"/>
              <a:t>Shows where the density of a model is different to that of the observed data.</a:t>
            </a:r>
          </a:p>
          <a:p>
            <a:r>
              <a:rPr lang="en-GB" dirty="0"/>
              <a:t>Not ‘clustering’ per se</a:t>
            </a:r>
          </a:p>
          <a:p>
            <a:r>
              <a:rPr lang="en-GB" dirty="0"/>
              <a:t>Useful to see where the model is under/over predicting 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3F71C63-0B7A-C14B-AC15-4952AB0755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8882" y="396241"/>
            <a:ext cx="3657599" cy="303275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AA0A45F-A0BD-8042-9212-21EC4EC27A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8883" y="3491233"/>
            <a:ext cx="3657598" cy="3032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4646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2C578F-1A2D-8044-826D-BBA63371DC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F900AC-8ACD-6646-9D46-F69F5E911AD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i="1" dirty="0"/>
              <a:t>All models are wrong, but some are useful</a:t>
            </a:r>
            <a:r>
              <a:rPr lang="en-US" dirty="0"/>
              <a:t> (Box, 1979)</a:t>
            </a:r>
          </a:p>
          <a:p>
            <a:r>
              <a:rPr lang="en-US" dirty="0"/>
              <a:t>We often need to compare two spatial data sets:</a:t>
            </a:r>
          </a:p>
          <a:p>
            <a:pPr lvl="1"/>
            <a:r>
              <a:rPr lang="en-US" dirty="0"/>
              <a:t>For example: Model results compared to real-world data</a:t>
            </a:r>
          </a:p>
          <a:p>
            <a:r>
              <a:rPr lang="en-US" dirty="0"/>
              <a:t>There are many ways to do this</a:t>
            </a:r>
          </a:p>
          <a:p>
            <a:r>
              <a:rPr lang="en-US" dirty="0"/>
              <a:t>Choosing the most appropriate method is vital</a:t>
            </a:r>
          </a:p>
          <a:p>
            <a:r>
              <a:rPr lang="en-US" dirty="0"/>
              <a:t>This lecture will introduce and compare a number of different ‘goodness of fit’ statistics.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92999AB-42CA-F147-904F-1F6701F157D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596743" y="365124"/>
            <a:ext cx="4757057" cy="5973979"/>
          </a:xfrm>
        </p:spPr>
      </p:pic>
    </p:spTree>
    <p:extLst>
      <p:ext uri="{BB962C8B-B14F-4D97-AF65-F5344CB8AC3E}">
        <p14:creationId xmlns:p14="http://schemas.microsoft.com/office/powerpoint/2010/main" val="11913484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7FDD8-AB92-1D45-87F9-1B4DDE7E8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5127031" cy="167660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 dirty="0"/>
              <a:t>Local Indicators of Spatial Association (LISA): GI*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7D14EE-8186-4F46-8C7C-04CEC1CC27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8930" y="2438400"/>
            <a:ext cx="5127029" cy="3785419"/>
          </a:xfrm>
        </p:spPr>
        <p:txBody>
          <a:bodyPr vert="horz" lIns="91440" tIns="45720" rIns="91440" bIns="45720" rtlCol="0">
            <a:normAutofit fontScale="77500" lnSpcReduction="20000"/>
          </a:bodyPr>
          <a:lstStyle/>
          <a:p>
            <a:r>
              <a:rPr lang="en-US" dirty="0"/>
              <a:t>GI* - Estimates the locations of ‘hot’ and ‘cold’ spots:</a:t>
            </a:r>
          </a:p>
          <a:p>
            <a:pPr lvl="1"/>
            <a:r>
              <a:rPr lang="en-US" dirty="0"/>
              <a:t>Hot spots: there are </a:t>
            </a:r>
            <a:r>
              <a:rPr lang="en-US" i="1" dirty="0"/>
              <a:t>significantly</a:t>
            </a:r>
            <a:r>
              <a:rPr lang="en-US" dirty="0"/>
              <a:t> more points than in the surrounding areas</a:t>
            </a:r>
          </a:p>
          <a:p>
            <a:pPr lvl="1"/>
            <a:r>
              <a:rPr lang="en-US" dirty="0"/>
              <a:t>Cold spots: significantly fewer points</a:t>
            </a:r>
          </a:p>
          <a:p>
            <a:r>
              <a:rPr lang="en-US" dirty="0"/>
              <a:t>Gives statistical significance of cluster</a:t>
            </a:r>
          </a:p>
          <a:p>
            <a:r>
              <a:rPr lang="en-GB" dirty="0"/>
              <a:t>GI* Results:</a:t>
            </a:r>
          </a:p>
          <a:p>
            <a:pPr lvl="1"/>
            <a:r>
              <a:rPr lang="en-GB" dirty="0"/>
              <a:t>The data are largely similar (few statistically significant clusters)</a:t>
            </a:r>
          </a:p>
          <a:p>
            <a:pPr lvl="1"/>
            <a:r>
              <a:rPr lang="en-GB" dirty="0"/>
              <a:t>There are some locations in the simulated data where hotspot locations vary slightly. </a:t>
            </a:r>
          </a:p>
          <a:p>
            <a:pPr lvl="1"/>
            <a:r>
              <a:rPr lang="en-GB" dirty="0"/>
              <a:t>Could now try to work out why some modelled hotspot locations are different to the real data… 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7ECB78C-C758-404A-AB59-BB4769FD28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085" b="3"/>
          <a:stretch/>
        </p:blipFill>
        <p:spPr>
          <a:xfrm>
            <a:off x="6090613" y="640082"/>
            <a:ext cx="5461724" cy="5577837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0265234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B58DB4-C916-7B49-9A6D-9F6845C14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8AEB6D-95B4-1B4E-B689-57D1F84B35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Goodness of fit and hypothetical data</a:t>
            </a: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Global Statistics</a:t>
            </a: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Visual Comparisons</a:t>
            </a: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Point Pattern Statistics</a:t>
            </a: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Local Statistics (LISA)</a:t>
            </a:r>
          </a:p>
          <a:p>
            <a:r>
              <a:rPr lang="en-US" dirty="0"/>
              <a:t>Multi-Scale Error Analysis</a:t>
            </a:r>
          </a:p>
        </p:txBody>
      </p:sp>
    </p:spTree>
    <p:extLst>
      <p:ext uri="{BB962C8B-B14F-4D97-AF65-F5344CB8AC3E}">
        <p14:creationId xmlns:p14="http://schemas.microsoft.com/office/powerpoint/2010/main" val="41786019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7C303A-575D-DC4B-97B5-74200DFB1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Multi-Scale Error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876AFC-095B-4447-93D0-023FECB71F8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2F205F-AA01-7A40-8328-992044EB1AC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27779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61C56-B9D0-AD46-B310-6521C7BDD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56E6C0-00DD-4846-81F4-8EF72734D40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95AAFB-22C7-7645-BCB1-2CD98FF188B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1847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301968-1D4B-604C-8808-49E215F0F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C996B5-6795-BA42-9178-521E9A658C2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dirty="0"/>
              <a:t>XXXX</a:t>
            </a:r>
          </a:p>
          <a:p>
            <a:r>
              <a:rPr lang="en-GB" dirty="0"/>
              <a:t>R2 is not ideal for non-linear models, but (S)RMSE is difficult to interpret. Solution: use both!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1A4C58-BC4D-B941-985E-821AA2EA22A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04175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B58DB4-C916-7B49-9A6D-9F6845C14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8AEB6D-95B4-1B4E-B689-57D1F84B35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Goodness of fit and hypothetical data</a:t>
            </a:r>
          </a:p>
          <a:p>
            <a:r>
              <a:rPr lang="en-US" dirty="0"/>
              <a:t>Global Statistics</a:t>
            </a:r>
          </a:p>
          <a:p>
            <a:r>
              <a:rPr lang="en-US" dirty="0"/>
              <a:t>Visual Comparisons</a:t>
            </a:r>
          </a:p>
          <a:p>
            <a:r>
              <a:rPr lang="en-US" dirty="0"/>
              <a:t>Point Pattern Statistics</a:t>
            </a:r>
          </a:p>
          <a:p>
            <a:r>
              <a:rPr lang="en-US" dirty="0"/>
              <a:t>Local Statistics (LISA)</a:t>
            </a:r>
          </a:p>
          <a:p>
            <a:r>
              <a:rPr lang="en-US" dirty="0"/>
              <a:t>Multi-Scale Error Analysis</a:t>
            </a:r>
          </a:p>
        </p:txBody>
      </p:sp>
    </p:spTree>
    <p:extLst>
      <p:ext uri="{BB962C8B-B14F-4D97-AF65-F5344CB8AC3E}">
        <p14:creationId xmlns:p14="http://schemas.microsoft.com/office/powerpoint/2010/main" val="40638152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F6C5C-80A3-D046-A7A0-FA67714AEB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1A2AAB-757D-DA45-83C3-F88DD2AA765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E503E5-115B-3B41-A92F-65B461129A7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76037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54E602-6EB6-1B47-BC76-ED35C57A1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4844F7C-CE52-EC46-9C0E-C76A27ADC0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306582"/>
            <a:ext cx="10515600" cy="3389424"/>
          </a:xfrm>
        </p:spPr>
      </p:pic>
    </p:spTree>
    <p:extLst>
      <p:ext uri="{BB962C8B-B14F-4D97-AF65-F5344CB8AC3E}">
        <p14:creationId xmlns:p14="http://schemas.microsoft.com/office/powerpoint/2010/main" val="205564186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BD55E1-BC98-804C-AD40-6E14621DBD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Further Reading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A75EE7-BC8D-024E-8788-032E2F51DB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GB" dirty="0"/>
              <a:t>For a detailed review a range of spatial statistics and to learn more about the meth- </a:t>
            </a:r>
            <a:r>
              <a:rPr lang="en-GB" dirty="0" err="1"/>
              <a:t>ods</a:t>
            </a:r>
            <a:r>
              <a:rPr lang="en-GB" dirty="0"/>
              <a:t> presented here, readers are referred to: </a:t>
            </a:r>
          </a:p>
          <a:p>
            <a:r>
              <a:rPr lang="en-GB" dirty="0"/>
              <a:t>● O’Sullivan, D. and Unwin, D. (2010) Geographic Information Analysis (2nd </a:t>
            </a:r>
            <a:r>
              <a:rPr lang="en-GB" dirty="0" err="1"/>
              <a:t>edn</a:t>
            </a:r>
            <a:r>
              <a:rPr lang="en-GB" dirty="0"/>
              <a:t>). Hoboken, NJ: John Wiley &amp; Sons. </a:t>
            </a:r>
          </a:p>
          <a:p>
            <a:r>
              <a:rPr lang="en-GB" dirty="0"/>
              <a:t>For more details about the pros and cons of a number of the goodness-of-fit statistics discussed here, including the root mean square error and </a:t>
            </a:r>
            <a:r>
              <a:rPr lang="en-GB" i="1" dirty="0"/>
              <a:t>R</a:t>
            </a:r>
            <a:r>
              <a:rPr lang="en-GB" dirty="0"/>
              <a:t>2, readers are referred to the seminal paper: </a:t>
            </a:r>
          </a:p>
          <a:p>
            <a:r>
              <a:rPr lang="en-GB" dirty="0"/>
              <a:t>● Knudsen, D.C. and </a:t>
            </a:r>
            <a:r>
              <a:rPr lang="en-GB" dirty="0" err="1"/>
              <a:t>Fotheringham,A.S</a:t>
            </a:r>
            <a:r>
              <a:rPr lang="en-GB" dirty="0"/>
              <a:t>. (1986) Matrix comparison, goodness- of-fit, and spatial interaction modelling. </a:t>
            </a:r>
            <a:r>
              <a:rPr lang="en-GB" i="1" dirty="0"/>
              <a:t>International Regional Science Review</a:t>
            </a:r>
            <a:r>
              <a:rPr lang="en-GB" dirty="0"/>
              <a:t>, 10(2), 127–147. </a:t>
            </a:r>
          </a:p>
          <a:p>
            <a:r>
              <a:rPr lang="en-GB" dirty="0"/>
              <a:t>While targeted mainly at a crime analyst audience, the following book discusses a number of useful methods that can be used for mapping spatial data: </a:t>
            </a:r>
          </a:p>
          <a:p>
            <a:r>
              <a:rPr lang="en-GB" dirty="0"/>
              <a:t>● </a:t>
            </a:r>
            <a:r>
              <a:rPr lang="en-GB" dirty="0" err="1"/>
              <a:t>Chainey</a:t>
            </a:r>
            <a:r>
              <a:rPr lang="en-GB" dirty="0"/>
              <a:t>, S. and Ratcliffe, J. (2005) </a:t>
            </a:r>
            <a:r>
              <a:rPr lang="en-GB" i="1" dirty="0"/>
              <a:t>GIS and Crime Mapping</a:t>
            </a:r>
            <a:r>
              <a:rPr lang="en-GB" dirty="0"/>
              <a:t>. Chichester: John Wiley &amp; Sons. </a:t>
            </a:r>
          </a:p>
          <a:p>
            <a:r>
              <a:rPr lang="en-GB" dirty="0"/>
              <a:t>For a broad and up-to-date review of the difficulties in analysing agent-based model outputs and in particular the analysis of time, readers are referred to: </a:t>
            </a:r>
          </a:p>
          <a:p>
            <a:r>
              <a:rPr lang="en-GB" dirty="0"/>
              <a:t>● Lee, J.-S., </a:t>
            </a:r>
            <a:r>
              <a:rPr lang="en-GB" dirty="0" err="1"/>
              <a:t>Filatova,T</a:t>
            </a:r>
            <a:r>
              <a:rPr lang="en-GB" dirty="0"/>
              <a:t>., </a:t>
            </a:r>
            <a:r>
              <a:rPr lang="en-GB" dirty="0" err="1"/>
              <a:t>Ligmann-Zielinska,A</a:t>
            </a:r>
            <a:r>
              <a:rPr lang="en-GB" dirty="0"/>
              <a:t>., </a:t>
            </a:r>
            <a:r>
              <a:rPr lang="en-GB" dirty="0" err="1"/>
              <a:t>Hassani-Mahmooei</a:t>
            </a:r>
            <a:r>
              <a:rPr lang="en-GB" dirty="0"/>
              <a:t>, B., </a:t>
            </a:r>
            <a:r>
              <a:rPr lang="en-GB" dirty="0" err="1"/>
              <a:t>Stonedahl</a:t>
            </a:r>
            <a:r>
              <a:rPr lang="en-GB" dirty="0"/>
              <a:t>, F., </a:t>
            </a:r>
            <a:r>
              <a:rPr lang="en-GB" dirty="0" err="1"/>
              <a:t>Lorscheid</a:t>
            </a:r>
            <a:r>
              <a:rPr lang="en-GB" dirty="0"/>
              <a:t>, I.,</a:t>
            </a:r>
            <a:r>
              <a:rPr lang="en-GB" dirty="0" err="1"/>
              <a:t>Voinov</a:t>
            </a:r>
            <a:r>
              <a:rPr lang="en-GB" dirty="0"/>
              <a:t>, A., Polhill, G., Sun, Z. and Parker, D.C. (2015) The complexities of agent-based modelling output analysis. Journal of Artificial Societies and Social Simulation, 18(4), 4. Available at http:// </a:t>
            </a:r>
            <a:r>
              <a:rPr lang="en-GB" dirty="0" err="1"/>
              <a:t>jasss.soc.surrey.ac.uk</a:t>
            </a:r>
            <a:r>
              <a:rPr lang="en-GB" dirty="0"/>
              <a:t>/18/4/4.html. </a:t>
            </a:r>
          </a:p>
          <a:p>
            <a:r>
              <a:rPr lang="en-GB" dirty="0"/>
              <a:t>Much of the statistical analysis in this chapter was derived from the excellent textbook: </a:t>
            </a:r>
          </a:p>
          <a:p>
            <a:r>
              <a:rPr lang="en-GB" dirty="0"/>
              <a:t>● </a:t>
            </a:r>
            <a:r>
              <a:rPr lang="en-GB" dirty="0" err="1"/>
              <a:t>Brunsdon</a:t>
            </a:r>
            <a:r>
              <a:rPr lang="en-GB" dirty="0"/>
              <a:t>, C. and Comber, L. (2015) </a:t>
            </a:r>
            <a:r>
              <a:rPr lang="en-GB" i="1" dirty="0"/>
              <a:t>An Introduction to R for Spatial Analysis and Mapping</a:t>
            </a:r>
            <a:r>
              <a:rPr lang="en-GB" dirty="0"/>
              <a:t>. London: Sage. 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671315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542EC-78BA-FC41-9647-BD2036D19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Glossary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36F92D-91CB-0A43-9F50-B4292DB04F9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GB" dirty="0"/>
              <a:t>Goodness of fit – a broad description for statistics that quantify how well a model fits a set of real-world observations. </a:t>
            </a:r>
          </a:p>
          <a:p>
            <a:r>
              <a:rPr lang="en-GB" dirty="0"/>
              <a:t>RSS – residual sum of squares; a statistic that estimates the overall difference between two data sets by summing the square of the errors. </a:t>
            </a:r>
          </a:p>
          <a:p>
            <a:r>
              <a:rPr lang="en-GB" i="1" dirty="0"/>
              <a:t>R</a:t>
            </a:r>
            <a:r>
              <a:rPr lang="en-GB" dirty="0"/>
              <a:t>2 – ‘</a:t>
            </a:r>
            <a:r>
              <a:rPr lang="en-GB" i="1" dirty="0"/>
              <a:t>R </a:t>
            </a:r>
            <a:r>
              <a:rPr lang="en-GB" dirty="0"/>
              <a:t>squared’; a statistic that estimates the overall difference between two data sets. </a:t>
            </a:r>
          </a:p>
          <a:p>
            <a:r>
              <a:rPr lang="en-GB" dirty="0"/>
              <a:t>(S)RMSE – (standardised) root mean square error; a statistic that </a:t>
            </a:r>
            <a:r>
              <a:rPr lang="en-GB" dirty="0" err="1"/>
              <a:t>esti</a:t>
            </a:r>
            <a:r>
              <a:rPr lang="en-GB" dirty="0"/>
              <a:t>- mates the overall difference between two data sets. </a:t>
            </a:r>
          </a:p>
          <a:p>
            <a:r>
              <a:rPr lang="en-GB" dirty="0"/>
              <a:t>KDE – kernel density estimation; a means of estimating point density at a particular location. Often used to draw maps of point patterns. </a:t>
            </a:r>
          </a:p>
          <a:p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B0D6928-D5B5-6146-B98A-B31A3E139FD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GB" dirty="0"/>
              <a:t>LISA – local indicators of spatial association; statistics that can estimate the locations of local clusters (areas with a higher than expected point density). </a:t>
            </a:r>
          </a:p>
          <a:p>
            <a:r>
              <a:rPr lang="en-GB" dirty="0"/>
              <a:t>NNI – nearest neighbour index; measures global spatial uniformity (i.e. the overall amount of clustering in a point pattern). Also known as the Clark and Evans </a:t>
            </a:r>
            <a:r>
              <a:rPr lang="en-GB" i="1" dirty="0"/>
              <a:t>R </a:t>
            </a:r>
            <a:r>
              <a:rPr lang="en-GB" dirty="0"/>
              <a:t>statistic (Clark and Evans, 1954). </a:t>
            </a:r>
          </a:p>
          <a:p>
            <a:r>
              <a:rPr lang="en-GB" dirty="0"/>
              <a:t>Ripley’s </a:t>
            </a:r>
            <a:r>
              <a:rPr lang="en-GB" i="1" dirty="0"/>
              <a:t>K </a:t>
            </a:r>
            <a:r>
              <a:rPr lang="en-GB" dirty="0"/>
              <a:t>function; another measure for global spatial uniformity (i.e. the overall amount of clustering in a point pattern). </a:t>
            </a:r>
          </a:p>
          <a:p>
            <a:r>
              <a:rPr lang="en-GB" i="1" dirty="0"/>
              <a:t>GI</a:t>
            </a:r>
            <a:r>
              <a:rPr lang="en-GB" dirty="0"/>
              <a:t>* – a statistic that estimates the spatial locations of ‘hot’ (e.g. high) and ‘cold’ (e.g. low) spot 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485216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B58DB4-C916-7B49-9A6D-9F6845C14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8AEB6D-95B4-1B4E-B689-57D1F84B35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Goodness of fit and hypothetical data</a:t>
            </a:r>
          </a:p>
          <a:p>
            <a:r>
              <a:rPr lang="en-US" dirty="0"/>
              <a:t>Global Statistics</a:t>
            </a:r>
          </a:p>
          <a:p>
            <a:r>
              <a:rPr lang="en-US" dirty="0"/>
              <a:t>Visual Comparisons</a:t>
            </a:r>
          </a:p>
          <a:p>
            <a:r>
              <a:rPr lang="en-US" dirty="0"/>
              <a:t>Point Pattern Statistics</a:t>
            </a:r>
          </a:p>
          <a:p>
            <a:r>
              <a:rPr lang="en-US" dirty="0"/>
              <a:t>Local Statistics (LISA)</a:t>
            </a:r>
          </a:p>
          <a:p>
            <a:r>
              <a:rPr lang="en-US" dirty="0"/>
              <a:t>Multi-Scale Error Analysis</a:t>
            </a:r>
          </a:p>
        </p:txBody>
      </p:sp>
    </p:spTree>
    <p:extLst>
      <p:ext uri="{BB962C8B-B14F-4D97-AF65-F5344CB8AC3E}">
        <p14:creationId xmlns:p14="http://schemas.microsoft.com/office/powerpoint/2010/main" val="2062145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2E7D70-5766-B346-9D5A-7E20E538F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Goodness of Fit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9423F1-845B-674D-8509-2F104D8E147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dirty="0"/>
              <a:t>Assessment of how well a model fits a set of observations</a:t>
            </a:r>
          </a:p>
          <a:p>
            <a:r>
              <a:rPr lang="en-GB" dirty="0"/>
              <a:t>Humans are quite good at comparing patterns visually</a:t>
            </a:r>
          </a:p>
          <a:p>
            <a:r>
              <a:rPr lang="en-GB" dirty="0"/>
              <a:t>But often it is better to use quantitative methods</a:t>
            </a:r>
          </a:p>
          <a:p>
            <a:pPr lvl="1"/>
            <a:r>
              <a:rPr lang="en-GB" dirty="0"/>
              <a:t>E.g.: which of the two models on the right is better – A or B?</a:t>
            </a:r>
          </a:p>
          <a:p>
            <a:endParaRPr lang="en-GB" dirty="0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34F72DE7-5842-AC48-8A17-F7D8AE5AF29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445829" y="365125"/>
            <a:ext cx="3907971" cy="6149526"/>
          </a:xfrm>
        </p:spPr>
      </p:pic>
    </p:spTree>
    <p:extLst>
      <p:ext uri="{BB962C8B-B14F-4D97-AF65-F5344CB8AC3E}">
        <p14:creationId xmlns:p14="http://schemas.microsoft.com/office/powerpoint/2010/main" val="23372433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2E610-0067-C941-8F8C-52219792EC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Statistics that will be introduced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3662391-61D7-5949-87CF-97482CD267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42323" y="1825625"/>
            <a:ext cx="8507354" cy="4351338"/>
          </a:xfrm>
        </p:spPr>
      </p:pic>
    </p:spTree>
    <p:extLst>
      <p:ext uri="{BB962C8B-B14F-4D97-AF65-F5344CB8AC3E}">
        <p14:creationId xmlns:p14="http://schemas.microsoft.com/office/powerpoint/2010/main" val="24048459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F30AA1-5CF2-2541-960C-5124E5C6E6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Hypothetical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2C0461-2FFE-B940-BCE8-5A88B96F6DA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To experiment with the different statistics, three datasets will be used. They are all point patterns.</a:t>
            </a:r>
          </a:p>
          <a:p>
            <a:pPr lvl="1"/>
            <a:r>
              <a:rPr lang="en-GB" dirty="0"/>
              <a:t>‘Observed’ data – real data </a:t>
            </a:r>
          </a:p>
          <a:p>
            <a:pPr lvl="2"/>
            <a:r>
              <a:rPr lang="en-GB" dirty="0"/>
              <a:t>(This is actually some real crime data for Leeds, UK)</a:t>
            </a:r>
          </a:p>
          <a:p>
            <a:pPr lvl="1"/>
            <a:r>
              <a:rPr lang="en-GB" dirty="0"/>
              <a:t>Model A – data that could have come from a simulation</a:t>
            </a:r>
          </a:p>
          <a:p>
            <a:pPr lvl="1"/>
            <a:r>
              <a:rPr lang="en-GB" dirty="0"/>
              <a:t>Model B – data that could have come from a simulation with slightly different parameters</a:t>
            </a:r>
          </a:p>
          <a:p>
            <a:pPr lvl="1"/>
            <a:endParaRPr lang="en-GB" dirty="0"/>
          </a:p>
        </p:txBody>
      </p:sp>
      <p:pic>
        <p:nvPicPr>
          <p:cNvPr id="22" name="Content Placeholder 21">
            <a:extLst>
              <a:ext uri="{FF2B5EF4-FFF2-40B4-BE49-F238E27FC236}">
                <a16:creationId xmlns:a16="http://schemas.microsoft.com/office/drawing/2014/main" id="{1D0C58D5-39B2-C44D-A702-0BB763507E7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561961"/>
            <a:ext cx="5181600" cy="2878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1518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54798316-10D4-6F4D-9F2B-9D0B6AC41C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333"/>
            <a:ext cx="12192000" cy="677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5943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AE1A74-F775-6149-B82E-A14A35F52D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Hypothetical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D8B8F0-47C8-2F4E-BEBE-4EC9F5F4FB0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dirty="0"/>
              <a:t>When the data were created, the points in Model B data were deliberately made more similar to the real data than those from Model A.</a:t>
            </a:r>
          </a:p>
          <a:p>
            <a:r>
              <a:rPr lang="en-GB" dirty="0"/>
              <a:t>In other words, Model B is ‘better’ than Model A.</a:t>
            </a:r>
          </a:p>
          <a:p>
            <a:r>
              <a:rPr lang="en-GB" dirty="0"/>
              <a:t>The statistics used throughout this chapter later should show this.</a:t>
            </a:r>
          </a:p>
        </p:txBody>
      </p:sp>
      <p:pic>
        <p:nvPicPr>
          <p:cNvPr id="9" name="Content Placeholder 16">
            <a:extLst>
              <a:ext uri="{FF2B5EF4-FFF2-40B4-BE49-F238E27FC236}">
                <a16:creationId xmlns:a16="http://schemas.microsoft.com/office/drawing/2014/main" id="{135362AF-01D4-4349-AA28-AC5E14F059D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1542522"/>
            <a:ext cx="5181600" cy="2878666"/>
          </a:xfr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144ABF2-CBB3-E949-AE35-40DCA863639F}"/>
              </a:ext>
            </a:extLst>
          </p:cNvPr>
          <p:cNvSpPr txBox="1">
            <a:spLocks/>
          </p:cNvSpPr>
          <p:nvPr/>
        </p:nvSpPr>
        <p:spPr>
          <a:xfrm>
            <a:off x="6172200" y="4533373"/>
            <a:ext cx="5181600" cy="931256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/>
              <a:t>The results of two hypothetical models (A and B) plotted against observed data. The lines of best fit (</a:t>
            </a:r>
            <a:r>
              <a:rPr lang="en-GB" i="1" dirty="0"/>
              <a:t>y </a:t>
            </a:r>
            <a:r>
              <a:rPr lang="en-GB" dirty="0"/>
              <a:t>= </a:t>
            </a:r>
            <a:r>
              <a:rPr lang="en-GB" i="1" dirty="0"/>
              <a:t>x</a:t>
            </a:r>
            <a:r>
              <a:rPr lang="en-GB" dirty="0"/>
              <a:t>) illustrate the locations of ‘perfect’ model results. In this example, model B is a better fit to the observed data than model A.</a:t>
            </a:r>
          </a:p>
        </p:txBody>
      </p:sp>
    </p:spTree>
    <p:extLst>
      <p:ext uri="{BB962C8B-B14F-4D97-AF65-F5344CB8AC3E}">
        <p14:creationId xmlns:p14="http://schemas.microsoft.com/office/powerpoint/2010/main" val="7257347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</TotalTime>
  <Words>2417</Words>
  <Application>Microsoft Macintosh PowerPoint</Application>
  <PresentationFormat>Widescreen</PresentationFormat>
  <Paragraphs>227</Paragraphs>
  <Slides>39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3" baseType="lpstr">
      <vt:lpstr>Arial</vt:lpstr>
      <vt:lpstr>Calibri</vt:lpstr>
      <vt:lpstr>Calibri Light</vt:lpstr>
      <vt:lpstr>Office Theme</vt:lpstr>
      <vt:lpstr>Chapter 9</vt:lpstr>
      <vt:lpstr>Learning Objectives</vt:lpstr>
      <vt:lpstr>Introduction</vt:lpstr>
      <vt:lpstr>Overview</vt:lpstr>
      <vt:lpstr>Goodness of Fit</vt:lpstr>
      <vt:lpstr>Statistics that will be introduced</vt:lpstr>
      <vt:lpstr>Hypothetical Data</vt:lpstr>
      <vt:lpstr>PowerPoint Presentation</vt:lpstr>
      <vt:lpstr>Hypothetical Data</vt:lpstr>
      <vt:lpstr>Overview</vt:lpstr>
      <vt:lpstr>Global Statistics</vt:lpstr>
      <vt:lpstr>Global Statistics: Residual Sum of Squares</vt:lpstr>
      <vt:lpstr>Global Statistics:  Root Mean Square Error (RMSE)</vt:lpstr>
      <vt:lpstr>Global Statistics: R2</vt:lpstr>
      <vt:lpstr>Results: RSS, R2, RMSE</vt:lpstr>
      <vt:lpstr>Overview</vt:lpstr>
      <vt:lpstr>Visual Comparisons</vt:lpstr>
      <vt:lpstr>Visual Comparisons: Choropleth Maps</vt:lpstr>
      <vt:lpstr>Visual Comparisons: KDE</vt:lpstr>
      <vt:lpstr>Overview</vt:lpstr>
      <vt:lpstr>Describing the Properties of Point Patterns</vt:lpstr>
      <vt:lpstr>Clustering in Point Patterns</vt:lpstr>
      <vt:lpstr>Nearest Neighbour Index (NNI)</vt:lpstr>
      <vt:lpstr>Nearest Neighbour Index (NNI)</vt:lpstr>
      <vt:lpstr>Ripley’s K Function</vt:lpstr>
      <vt:lpstr>Ripley’s K: Results</vt:lpstr>
      <vt:lpstr>Overview</vt:lpstr>
      <vt:lpstr>Local Indicators of Spatial Association (LISA)</vt:lpstr>
      <vt:lpstr>LIDA Example: KDE Differences</vt:lpstr>
      <vt:lpstr>Local Indicators of Spatial Association (LISA): GI*</vt:lpstr>
      <vt:lpstr>Overview</vt:lpstr>
      <vt:lpstr>Multi-Scale Error Analysis</vt:lpstr>
      <vt:lpstr>PowerPoint Presentation</vt:lpstr>
      <vt:lpstr>Conclusion</vt:lpstr>
      <vt:lpstr>Summary</vt:lpstr>
      <vt:lpstr>PowerPoint Presentation</vt:lpstr>
      <vt:lpstr>PowerPoint Presentation</vt:lpstr>
      <vt:lpstr>Further Reading</vt:lpstr>
      <vt:lpstr>Glossary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9</dc:title>
  <dc:creator>Nicolas Malleson</dc:creator>
  <cp:lastModifiedBy>Nicolas Malleson</cp:lastModifiedBy>
  <cp:revision>5</cp:revision>
  <dcterms:created xsi:type="dcterms:W3CDTF">2018-11-28T14:11:09Z</dcterms:created>
  <dcterms:modified xsi:type="dcterms:W3CDTF">2018-11-28T14:44:05Z</dcterms:modified>
</cp:coreProperties>
</file>